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3" r:id="rId10"/>
    <p:sldId id="262" r:id="rId11"/>
    <p:sldId id="278" r:id="rId12"/>
    <p:sldId id="264" r:id="rId13"/>
    <p:sldId id="279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9" autoAdjust="0"/>
    <p:restoredTop sz="96284" autoAdjust="0"/>
  </p:normalViewPr>
  <p:slideViewPr>
    <p:cSldViewPr snapToGrid="0">
      <p:cViewPr varScale="1">
        <p:scale>
          <a:sx n="106" d="100"/>
          <a:sy n="106" d="100"/>
        </p:scale>
        <p:origin x="39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26.05.2025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26.05.2025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ABAA-41EF-63D1-BAB5-1E485C19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1A3D51-08FE-1C3C-2127-C5A21AFF2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618B3E1-FA88-6490-A9E4-5B974F2F9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A5E05B-00A9-B2CB-C6BE-08FF2CE7C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8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132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9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E61E-7476-1B08-90EB-EC054BA0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483654-86B3-A286-E36C-507F93B57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10A714-DD84-3375-D58F-7C26A6A9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237103-332E-80DF-AE88-AB12EF562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768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481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12006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0961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5271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114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794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зор проду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 rtlCol="0"/>
          <a:lstStyle>
            <a:lvl1pPr algn="l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58" name="Текст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57" name="Текст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4" name="Текст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3" name="Текст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67" name="Текст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66" name="Текст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2" name="Нижний колонтитул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3" name="Номер слайда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4" name="Дата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1" name="Рисунок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5" name="Рисунок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5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553417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48432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198425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1676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40681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76994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3369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31262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05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98715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834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8541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38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6" r:id="rId17"/>
    <p:sldLayoutId id="2147483817" r:id="rId18"/>
    <p:sldLayoutId id="2147483818" r:id="rId19"/>
    <p:sldLayoutId id="2147483661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6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slideLayout" Target="../slideLayouts/slideLayout18.xml"/><Relationship Id="rId5" Type="http://schemas.microsoft.com/office/2007/relationships/media" Target="../media/media5.mp4"/><Relationship Id="rId10" Type="http://schemas.openxmlformats.org/officeDocument/2006/relationships/image" Target="../media/image33.png"/><Relationship Id="rId4" Type="http://schemas.microsoft.com/office/2007/relationships/media" Target="../media/media4.mp4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8.4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FD1486-8C08-5919-0A98-D734575E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8D781594-DE35-F56F-A560-C302AB290CF4}"/>
              </a:ext>
            </a:extLst>
          </p:cNvPr>
          <p:cNvSpPr txBox="1">
            <a:spLocks/>
          </p:cNvSpPr>
          <p:nvPr/>
        </p:nvSpPr>
        <p:spPr>
          <a:xfrm>
            <a:off x="11486509" y="6308333"/>
            <a:ext cx="705492" cy="549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87C5D-5DB5-19D0-2E33-747781C8BF23}"/>
              </a:ext>
            </a:extLst>
          </p:cNvPr>
          <p:cNvSpPr txBox="1"/>
          <p:nvPr/>
        </p:nvSpPr>
        <p:spPr>
          <a:xfrm>
            <a:off x="2689929" y="0"/>
            <a:ext cx="681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Вклад каждого из команды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DC91-C3D1-68A8-BC18-B23EE2CDAF9D}"/>
              </a:ext>
            </a:extLst>
          </p:cNvPr>
          <p:cNvSpPr txBox="1"/>
          <p:nvPr/>
        </p:nvSpPr>
        <p:spPr>
          <a:xfrm>
            <a:off x="847724" y="965825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Сакун Дарья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Аналитическое направление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A5972-B63E-49FE-B043-11CCDAA65555}"/>
              </a:ext>
            </a:extLst>
          </p:cNvPr>
          <p:cNvSpPr txBox="1"/>
          <p:nvPr/>
        </p:nvSpPr>
        <p:spPr>
          <a:xfrm>
            <a:off x="833433" y="2155398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Труфанов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Организация процесса разработки +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DevOps-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часть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7FDC-B625-9547-1CF2-E24FBCE6C41C}"/>
              </a:ext>
            </a:extLst>
          </p:cNvPr>
          <p:cNvSpPr txBox="1"/>
          <p:nvPr/>
        </p:nvSpPr>
        <p:spPr>
          <a:xfrm>
            <a:off x="847724" y="3344971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Масалкин Никита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Разработка клиентской части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F47C8-BD46-E8CF-D598-42A4CA110674}"/>
              </a:ext>
            </a:extLst>
          </p:cNvPr>
          <p:cNvSpPr txBox="1"/>
          <p:nvPr/>
        </p:nvSpPr>
        <p:spPr>
          <a:xfrm>
            <a:off x="833432" y="4534544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Ушаков Денис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</a:t>
            </a:r>
            <a:r>
              <a:rPr lang="ru-RU" sz="2800" dirty="0" err="1">
                <a:solidFill>
                  <a:prstClr val="black"/>
                </a:solidFill>
                <a:latin typeface="Calibri" panose="020F0502020204030204"/>
              </a:rPr>
              <a:t>ерверная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 логика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8C4E-B682-A2AA-2A38-46C4B69A74A7}"/>
              </a:ext>
            </a:extLst>
          </p:cNvPr>
          <p:cNvSpPr txBox="1"/>
          <p:nvPr/>
        </p:nvSpPr>
        <p:spPr>
          <a:xfrm>
            <a:off x="847724" y="5724117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Вологжин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Тестирование, обеспечение качества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5E17BB-C6E4-3834-1657-5086E8F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54" y="1164714"/>
            <a:ext cx="947207" cy="9472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711B49-250F-8A3E-D5F2-13480F8C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99" y="2252770"/>
            <a:ext cx="1092201" cy="10922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894026-7CE8-08EE-222A-B83A6318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621499"/>
            <a:ext cx="1015663" cy="10156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21AF6F-E3E5-CBA0-8202-99A43E5E2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731" y="3513030"/>
            <a:ext cx="1117600" cy="1117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1326EA-EA02-4212-71DC-FD0F535A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832" y="5593684"/>
            <a:ext cx="1096767" cy="10967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546516-DE4A-AC67-98F4-8210AFFCB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0" y="1168400"/>
            <a:ext cx="714921" cy="71492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3977CC-2120-A972-6757-B30544E54F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2323052"/>
            <a:ext cx="714921" cy="7149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56A6C2-A848-C5E8-55BD-B5A61928E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3493228"/>
            <a:ext cx="714921" cy="7149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91F14C-5BBE-74A7-AC82-D543EADF3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4621499"/>
            <a:ext cx="714921" cy="7149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ABCB96-3B8B-F07C-A577-18B253A70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5874487"/>
            <a:ext cx="714921" cy="7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8.4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0799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F17DC-1490-77C3-5659-E3690ACCEA70}"/>
              </a:ext>
            </a:extLst>
          </p:cNvPr>
          <p:cNvSpPr txBox="1"/>
          <p:nvPr/>
        </p:nvSpPr>
        <p:spPr>
          <a:xfrm>
            <a:off x="-29689" y="848258"/>
            <a:ext cx="5873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cs typeface="Baloo Da 2" panose="03080502040302020200" pitchFamily="66" charset="0"/>
              </a:rPr>
              <a:t>Поставленные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E796A-EDA2-82F1-7AD8-FB0155382111}"/>
              </a:ext>
            </a:extLst>
          </p:cNvPr>
          <p:cNvSpPr txBox="1"/>
          <p:nvPr/>
        </p:nvSpPr>
        <p:spPr>
          <a:xfrm>
            <a:off x="990756" y="2937893"/>
            <a:ext cx="5105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самодиагностики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8ADEB-1758-1481-2EA0-9C968858A43C}"/>
              </a:ext>
            </a:extLst>
          </p:cNvPr>
          <p:cNvSpPr txBox="1"/>
          <p:nvPr/>
        </p:nvSpPr>
        <p:spPr>
          <a:xfrm>
            <a:off x="990756" y="4172922"/>
            <a:ext cx="558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приемом лекарств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9999-C8FF-2221-9E1B-29052E1BAD8A}"/>
              </a:ext>
            </a:extLst>
          </p:cNvPr>
          <p:cNvSpPr txBox="1"/>
          <p:nvPr/>
        </p:nvSpPr>
        <p:spPr>
          <a:xfrm>
            <a:off x="990756" y="5525274"/>
            <a:ext cx="81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хранением медицинских данных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DDF10E-A556-47BC-B1D4-B4C82FF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6" y="2717660"/>
            <a:ext cx="841090" cy="841090"/>
          </a:xfrm>
          <a:prstGeom prst="rect">
            <a:avLst/>
          </a:prstGeom>
        </p:spPr>
      </p:pic>
      <p:pic>
        <p:nvPicPr>
          <p:cNvPr id="17" name="Picture 6" descr="Лекарства – Бесплатные иконки: медицинский">
            <a:extLst>
              <a:ext uri="{FF2B5EF4-FFF2-40B4-BE49-F238E27FC236}">
                <a16:creationId xmlns:a16="http://schemas.microsoft.com/office/drawing/2014/main" id="{8F60AFD0-124A-4872-9919-85798136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1" y="4033929"/>
            <a:ext cx="841091" cy="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Медицинская карта – Бесплатные иконки: медицинский">
            <a:extLst>
              <a:ext uri="{FF2B5EF4-FFF2-40B4-BE49-F238E27FC236}">
                <a16:creationId xmlns:a16="http://schemas.microsoft.com/office/drawing/2014/main" id="{15830A94-BC76-41DD-8732-A0F51686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5401155"/>
            <a:ext cx="841090" cy="8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F32A318F-1C28-4675-8278-D0D2E27DA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234435" y="1566823"/>
            <a:ext cx="1345667" cy="1345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08F283-5A4B-4991-8FE1-16A6F265C4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66 % потребителей в России</a:t>
            </a:r>
          </a:p>
          <a:p>
            <a:pPr rtl="0"/>
            <a:r>
              <a:rPr lang="ru-RU" dirty="0"/>
              <a:t>тратят деньги на различные продукты, которые лишь частично устраняют их проблемы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73515" cy="129108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 рынке мало или вовсе нет продуктов, таких же полезных для клиента, как наш</a:t>
            </a:r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Потеря производительности обходится клиентам </a:t>
            </a:r>
            <a:br>
              <a:rPr lang="ru-RU" dirty="0"/>
            </a:br>
            <a:r>
              <a:rPr lang="ru-RU" dirty="0"/>
              <a:t>в миллионы рублей 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</a:t>
            </a:r>
            <a:r>
              <a:rPr lang="ru-RU" b="1" dirty="0"/>
              <a:t>ПРЕЗЕНТАЦИИ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F99D2-D925-E7DE-2AC8-7B2D621CD326}"/>
              </a:ext>
            </a:extLst>
          </p:cNvPr>
          <p:cNvSpPr txBox="1"/>
          <p:nvPr/>
        </p:nvSpPr>
        <p:spPr>
          <a:xfrm>
            <a:off x="4641022" y="-18457"/>
            <a:ext cx="755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Решение поставленных проблем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62037-C810-DFDA-C69D-97295CCA14B5}"/>
              </a:ext>
            </a:extLst>
          </p:cNvPr>
          <p:cNvSpPr txBox="1"/>
          <p:nvPr/>
        </p:nvSpPr>
        <p:spPr>
          <a:xfrm>
            <a:off x="3342331" y="4775685"/>
            <a:ext cx="364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Медицинская карта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5831F-30EC-F436-29D7-EB4ADE1925BB}"/>
              </a:ext>
            </a:extLst>
          </p:cNvPr>
          <p:cNvSpPr txBox="1"/>
          <p:nvPr/>
        </p:nvSpPr>
        <p:spPr>
          <a:xfrm>
            <a:off x="3332875" y="2174447"/>
            <a:ext cx="5083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Медицинский чат-ассистент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03BD1-4870-C928-3EDB-9A3312F796EF}"/>
              </a:ext>
            </a:extLst>
          </p:cNvPr>
          <p:cNvSpPr txBox="1"/>
          <p:nvPr/>
        </p:nvSpPr>
        <p:spPr>
          <a:xfrm>
            <a:off x="3342331" y="3475066"/>
            <a:ext cx="4271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Планировщик лекарств</a:t>
            </a:r>
          </a:p>
        </p:txBody>
      </p:sp>
      <p:pic>
        <p:nvPicPr>
          <p:cNvPr id="24" name="Рисунок 23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B973C2E7-009D-6CDC-8078-FF4246FF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01944">
            <a:off x="3010046" y="78796"/>
            <a:ext cx="1900092" cy="1900092"/>
          </a:xfrm>
          <a:prstGeom prst="rect">
            <a:avLst/>
          </a:prstGeom>
        </p:spPr>
      </p:pic>
      <p:sp>
        <p:nvSpPr>
          <p:cNvPr id="16" name="Номер слайда 10">
            <a:extLst>
              <a:ext uri="{FF2B5EF4-FFF2-40B4-BE49-F238E27FC236}">
                <a16:creationId xmlns:a16="http://schemas.microsoft.com/office/drawing/2014/main" id="{DD1EED41-E6B0-43F7-91E8-1216E41F0C58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3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BB780C-4B54-49FC-B31A-63046C38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12" y="2102006"/>
            <a:ext cx="859021" cy="8590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3EA9737-11FA-4591-90C9-81080B2F3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12" y="3347369"/>
            <a:ext cx="859021" cy="8590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86D6EA-AAF7-475B-AB85-27E00A998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2" y="4593966"/>
            <a:ext cx="859022" cy="8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упрощает жизнь клиентов, и никакие другие продукты на рынке не предлагают схожие функции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Сокращение расходов на замену аналогичными продуктами 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ЗАГОЛОВОК ПРЕЗЕНТАЦИИ</a:t>
            </a:r>
          </a:p>
        </p:txBody>
      </p:sp>
      <p:sp>
        <p:nvSpPr>
          <p:cNvPr id="25" name="Номер слайда 10">
            <a:extLst>
              <a:ext uri="{FF2B5EF4-FFF2-40B4-BE49-F238E27FC236}">
                <a16:creationId xmlns:a16="http://schemas.microsoft.com/office/drawing/2014/main" id="{9B848903-955E-9BB3-8A5E-EE611354C310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B1809-567B-0D11-6F16-62C81508E7DF}"/>
              </a:ext>
            </a:extLst>
          </p:cNvPr>
          <p:cNvSpPr txBox="1"/>
          <p:nvPr/>
        </p:nvSpPr>
        <p:spPr>
          <a:xfrm>
            <a:off x="118404" y="1700479"/>
            <a:ext cx="580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Наша целевая аудитория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44470D-E78F-212A-A22C-B2EB662A1216}"/>
              </a:ext>
            </a:extLst>
          </p:cNvPr>
          <p:cNvSpPr txBox="1"/>
          <p:nvPr/>
        </p:nvSpPr>
        <p:spPr>
          <a:xfrm>
            <a:off x="5145899" y="2931510"/>
            <a:ext cx="279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Молодые специалисты (25-40 лет)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EF0F5-51C3-36AA-B73F-A87D9D3AC5B4}"/>
              </a:ext>
            </a:extLst>
          </p:cNvPr>
          <p:cNvSpPr txBox="1"/>
          <p:nvPr/>
        </p:nvSpPr>
        <p:spPr>
          <a:xfrm>
            <a:off x="5145899" y="4630324"/>
            <a:ext cx="30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Люди с хроническими заболеваниями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5D452-84AC-ECDD-5E8A-1A3EC49931A4}"/>
              </a:ext>
            </a:extLst>
          </p:cNvPr>
          <p:cNvSpPr txBox="1"/>
          <p:nvPr/>
        </p:nvSpPr>
        <p:spPr>
          <a:xfrm>
            <a:off x="8404060" y="2940793"/>
            <a:ext cx="2640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Жители крупных городов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A9871-5BC5-E159-1A31-55BC79E1863C}"/>
              </a:ext>
            </a:extLst>
          </p:cNvPr>
          <p:cNvSpPr txBox="1"/>
          <p:nvPr/>
        </p:nvSpPr>
        <p:spPr>
          <a:xfrm>
            <a:off x="8398402" y="4630324"/>
            <a:ext cx="2640803" cy="161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Активные пользователи смартфонов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12F938E-D391-E7C2-9B4F-FA1B6A08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3" y="3138988"/>
            <a:ext cx="4458371" cy="29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F672240-1879-AA7E-FB3C-E99AB33E2735}"/>
              </a:ext>
            </a:extLst>
          </p:cNvPr>
          <p:cNvCxnSpPr>
            <a:cxnSpLocks/>
          </p:cNvCxnSpPr>
          <p:nvPr/>
        </p:nvCxnSpPr>
        <p:spPr>
          <a:xfrm flipV="1">
            <a:off x="8128000" y="2818708"/>
            <a:ext cx="0" cy="3459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DDD4B1A1-7AD6-169E-A35D-5E23A97F7DC5}"/>
              </a:ext>
            </a:extLst>
          </p:cNvPr>
          <p:cNvCxnSpPr>
            <a:cxnSpLocks/>
          </p:cNvCxnSpPr>
          <p:nvPr/>
        </p:nvCxnSpPr>
        <p:spPr>
          <a:xfrm>
            <a:off x="4977096" y="4626742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418F7255-01F3-C055-C32A-9183F00C3622}"/>
              </a:ext>
            </a:extLst>
          </p:cNvPr>
          <p:cNvCxnSpPr>
            <a:cxnSpLocks/>
          </p:cNvCxnSpPr>
          <p:nvPr/>
        </p:nvCxnSpPr>
        <p:spPr>
          <a:xfrm>
            <a:off x="4977096" y="2818708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DAA8166-A222-9D8D-CF35-32B30175C9F4}"/>
              </a:ext>
            </a:extLst>
          </p:cNvPr>
          <p:cNvCxnSpPr>
            <a:cxnSpLocks/>
          </p:cNvCxnSpPr>
          <p:nvPr/>
        </p:nvCxnSpPr>
        <p:spPr>
          <a:xfrm>
            <a:off x="4977096" y="6277971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EFF9E3A1-42DD-CDF3-EF2B-EB26EEE4C9DB}"/>
              </a:ext>
            </a:extLst>
          </p:cNvPr>
          <p:cNvCxnSpPr>
            <a:cxnSpLocks/>
          </p:cNvCxnSpPr>
          <p:nvPr/>
        </p:nvCxnSpPr>
        <p:spPr>
          <a:xfrm flipV="1">
            <a:off x="4977096" y="2818708"/>
            <a:ext cx="0" cy="3471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AC14ED8B-C6C1-EC44-09D4-F61C1215C76C}"/>
              </a:ext>
            </a:extLst>
          </p:cNvPr>
          <p:cNvCxnSpPr>
            <a:cxnSpLocks/>
          </p:cNvCxnSpPr>
          <p:nvPr/>
        </p:nvCxnSpPr>
        <p:spPr>
          <a:xfrm flipV="1">
            <a:off x="11219322" y="2831152"/>
            <a:ext cx="0" cy="3446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A1C7F6F-63D1-68A8-82A4-2620B8F35E6A}"/>
              </a:ext>
            </a:extLst>
          </p:cNvPr>
          <p:cNvSpPr txBox="1"/>
          <p:nvPr/>
        </p:nvSpPr>
        <p:spPr>
          <a:xfrm>
            <a:off x="3194596" y="0"/>
            <a:ext cx="65222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Авторизация пользователей</a:t>
            </a:r>
          </a:p>
        </p:txBody>
      </p:sp>
      <p:sp>
        <p:nvSpPr>
          <p:cNvPr id="14" name="Номер слайда 10">
            <a:extLst>
              <a:ext uri="{FF2B5EF4-FFF2-40B4-BE49-F238E27FC236}">
                <a16:creationId xmlns:a16="http://schemas.microsoft.com/office/drawing/2014/main" id="{E24EF331-B874-83C6-3C3B-25C6E5BF6BF5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5</a:t>
            </a:r>
          </a:p>
        </p:txBody>
      </p:sp>
      <p:pic>
        <p:nvPicPr>
          <p:cNvPr id="4" name="Вход">
            <a:hlinkClick r:id="" action="ppaction://media"/>
            <a:extLst>
              <a:ext uri="{FF2B5EF4-FFF2-40B4-BE49-F238E27FC236}">
                <a16:creationId xmlns:a16="http://schemas.microsoft.com/office/drawing/2014/main" id="{9D694924-ADB9-DFD7-DB77-C032BAEEF4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51903" y="1093949"/>
            <a:ext cx="2161637" cy="4803637"/>
          </a:xfrm>
          <a:prstGeom prst="rect">
            <a:avLst/>
          </a:prstGeom>
        </p:spPr>
      </p:pic>
      <p:pic>
        <p:nvPicPr>
          <p:cNvPr id="5" name="Регистрация">
            <a:hlinkClick r:id="" action="ppaction://media"/>
            <a:extLst>
              <a:ext uri="{FF2B5EF4-FFF2-40B4-BE49-F238E27FC236}">
                <a16:creationId xmlns:a16="http://schemas.microsoft.com/office/drawing/2014/main" id="{3D4EDE75-A38D-D822-B148-AF24E65587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26531" y="1093949"/>
            <a:ext cx="2161636" cy="48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5F705-8659-2C39-AFCE-405D6EA10938}"/>
              </a:ext>
            </a:extLst>
          </p:cNvPr>
          <p:cNvSpPr txBox="1"/>
          <p:nvPr/>
        </p:nvSpPr>
        <p:spPr>
          <a:xfrm>
            <a:off x="3614458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Основные сценарии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3666B-6795-1A27-C438-C3ED2DE890C5}"/>
              </a:ext>
            </a:extLst>
          </p:cNvPr>
          <p:cNvSpPr txBox="1"/>
          <p:nvPr/>
        </p:nvSpPr>
        <p:spPr>
          <a:xfrm>
            <a:off x="285631" y="864011"/>
            <a:ext cx="332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Медицинский чат-ассистент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033A3A-55AE-919F-A487-7687B5725DFA}"/>
              </a:ext>
            </a:extLst>
          </p:cNvPr>
          <p:cNvSpPr txBox="1"/>
          <p:nvPr/>
        </p:nvSpPr>
        <p:spPr>
          <a:xfrm>
            <a:off x="4221223" y="1110232"/>
            <a:ext cx="374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Медицинская карта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0DC4E-4F9D-AD4C-64AA-CABA69FC4C19}"/>
              </a:ext>
            </a:extLst>
          </p:cNvPr>
          <p:cNvSpPr txBox="1"/>
          <p:nvPr/>
        </p:nvSpPr>
        <p:spPr>
          <a:xfrm>
            <a:off x="8577541" y="707886"/>
            <a:ext cx="348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Расписание приема лекарств</a:t>
            </a:r>
          </a:p>
        </p:txBody>
      </p:sp>
      <p:sp>
        <p:nvSpPr>
          <p:cNvPr id="29" name="Номер слайда 10">
            <a:extLst>
              <a:ext uri="{FF2B5EF4-FFF2-40B4-BE49-F238E27FC236}">
                <a16:creationId xmlns:a16="http://schemas.microsoft.com/office/drawing/2014/main" id="{38CBCA15-7EB4-A938-5A54-69E13714991C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6</a:t>
            </a:r>
          </a:p>
        </p:txBody>
      </p:sp>
      <p:pic>
        <p:nvPicPr>
          <p:cNvPr id="8" name="Чат">
            <a:hlinkClick r:id="" action="ppaction://media"/>
            <a:extLst>
              <a:ext uri="{FF2B5EF4-FFF2-40B4-BE49-F238E27FC236}">
                <a16:creationId xmlns:a16="http://schemas.microsoft.com/office/drawing/2014/main" id="{5FC0A8E9-E204-0C64-DE84-95FE386E3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464" y="1937615"/>
            <a:ext cx="1953160" cy="4340355"/>
          </a:xfrm>
          <a:prstGeom prst="rect">
            <a:avLst/>
          </a:prstGeom>
        </p:spPr>
      </p:pic>
      <p:pic>
        <p:nvPicPr>
          <p:cNvPr id="9" name="Мед карта">
            <a:hlinkClick r:id="" action="ppaction://media"/>
            <a:extLst>
              <a:ext uri="{FF2B5EF4-FFF2-40B4-BE49-F238E27FC236}">
                <a16:creationId xmlns:a16="http://schemas.microsoft.com/office/drawing/2014/main" id="{6E08C6E5-58C4-4777-3B9A-127656FD76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0" end="26.6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9419" y="1937614"/>
            <a:ext cx="1953160" cy="4340355"/>
          </a:xfrm>
          <a:prstGeom prst="rect">
            <a:avLst/>
          </a:prstGeom>
        </p:spPr>
      </p:pic>
      <p:pic>
        <p:nvPicPr>
          <p:cNvPr id="10" name="Расписание">
            <a:hlinkClick r:id="" action="ppaction://media"/>
            <a:extLst>
              <a:ext uri="{FF2B5EF4-FFF2-40B4-BE49-F238E27FC236}">
                <a16:creationId xmlns:a16="http://schemas.microsoft.com/office/drawing/2014/main" id="{2E7B25FC-7D35-BE66-1FBB-2288CB53CE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0" end="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44211" y="1785104"/>
            <a:ext cx="1953161" cy="4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9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Прямоугольник, Параллельный">
            <a:extLst>
              <a:ext uri="{FF2B5EF4-FFF2-40B4-BE49-F238E27FC236}">
                <a16:creationId xmlns:a16="http://schemas.microsoft.com/office/drawing/2014/main" id="{397936C6-2B54-C0ED-8D3A-B4A4B1A0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Прямоугольни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80F057-B76D-110F-DB82-2B2CCEA4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59F1B8-9C2A-02E9-CF2E-E9AE281C93D0}"/>
              </a:ext>
            </a:extLst>
          </p:cNvPr>
          <p:cNvSpPr txBox="1"/>
          <p:nvPr/>
        </p:nvSpPr>
        <p:spPr>
          <a:xfrm>
            <a:off x="6096000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Архитектура проекта</a:t>
            </a:r>
          </a:p>
        </p:txBody>
      </p:sp>
      <p:sp>
        <p:nvSpPr>
          <p:cNvPr id="7" name="Номер слайда 10">
            <a:extLst>
              <a:ext uri="{FF2B5EF4-FFF2-40B4-BE49-F238E27FC236}">
                <a16:creationId xmlns:a16="http://schemas.microsoft.com/office/drawing/2014/main" id="{00BFE540-EC7E-6C59-D1E7-3D5CA1FD69F3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5AAE-6F65-B55B-08DA-57F961065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55BBF0-7D9E-214A-4956-E9A73CDEB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EF884-E94A-1EB2-238A-5844D826D3D4}"/>
              </a:ext>
            </a:extLst>
          </p:cNvPr>
          <p:cNvSpPr txBox="1"/>
          <p:nvPr/>
        </p:nvSpPr>
        <p:spPr>
          <a:xfrm>
            <a:off x="1181152" y="205489"/>
            <a:ext cx="982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r>
              <a:rPr lang="en-US" sz="4000" b="1" dirty="0"/>
              <a:t>,</a:t>
            </a:r>
            <a:r>
              <a:rPr lang="ru-RU" sz="4000" b="1" dirty="0"/>
              <a:t> которые мы использовали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5C9BD22A-E916-A029-AB84-386C11FBC3B9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89310-494C-49CC-B2F1-44EB1AF855C0}"/>
              </a:ext>
            </a:extLst>
          </p:cNvPr>
          <p:cNvSpPr txBox="1"/>
          <p:nvPr/>
        </p:nvSpPr>
        <p:spPr>
          <a:xfrm>
            <a:off x="545912" y="912348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серверной части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21A8-034C-41BA-BB0A-F602543E0263}"/>
              </a:ext>
            </a:extLst>
          </p:cNvPr>
          <p:cNvSpPr txBox="1"/>
          <p:nvPr/>
        </p:nvSpPr>
        <p:spPr>
          <a:xfrm>
            <a:off x="1181152" y="3112594"/>
            <a:ext cx="3230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CI/CD </a:t>
            </a:r>
            <a:r>
              <a:rPr lang="ru-RU" sz="3200" dirty="0"/>
              <a:t>процесс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FCD6FE-99A1-41C6-9DDF-74B8D0EA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2" y="1887109"/>
            <a:ext cx="835501" cy="835501"/>
          </a:xfrm>
          <a:prstGeom prst="rect">
            <a:avLst/>
          </a:prstGeom>
        </p:spPr>
      </p:pic>
      <p:pic>
        <p:nvPicPr>
          <p:cNvPr id="11" name="Picture 2" descr="Spring Boot - Wikipedia">
            <a:extLst>
              <a:ext uri="{FF2B5EF4-FFF2-40B4-BE49-F238E27FC236}">
                <a16:creationId xmlns:a16="http://schemas.microsoft.com/office/drawing/2014/main" id="{0C401247-0D63-4A9E-BD28-8A1E1904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6" y="1887109"/>
            <a:ext cx="835502" cy="83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393425-2136-41CF-A892-4A23A114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85" y="1887107"/>
            <a:ext cx="835503" cy="8355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765D7-7038-4957-9B92-CEC2FF8A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97" y="1887107"/>
            <a:ext cx="2039389" cy="744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4901A-21F0-45FD-9F3F-843982007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93" y="1756446"/>
            <a:ext cx="1219542" cy="1219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AD9F76-CE58-46CB-98B4-4E2C9C9F4924}"/>
              </a:ext>
            </a:extLst>
          </p:cNvPr>
          <p:cNvSpPr txBox="1"/>
          <p:nvPr/>
        </p:nvSpPr>
        <p:spPr>
          <a:xfrm>
            <a:off x="7352697" y="1065774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клиентской части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676D81-D6F4-4E5C-AD79-FABF04504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52" y="3696342"/>
            <a:ext cx="932092" cy="9320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04A0F-399A-4CA5-A080-CB51FBDFF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003" y="3696342"/>
            <a:ext cx="932093" cy="9320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8DD76-0F5D-4526-82F0-0691D376A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8077" y="4779686"/>
            <a:ext cx="2671292" cy="1038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9D957B-31F4-D71E-77F6-B27671ABDCA1}"/>
              </a:ext>
            </a:extLst>
          </p:cNvPr>
          <p:cNvSpPr txBox="1"/>
          <p:nvPr/>
        </p:nvSpPr>
        <p:spPr>
          <a:xfrm>
            <a:off x="6868792" y="3212546"/>
            <a:ext cx="474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Искусственный интеллект</a:t>
            </a:r>
            <a:endParaRPr lang="en-US" sz="32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234685B-1DCE-90AE-E027-1485F99E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6" y="4033879"/>
            <a:ext cx="2671200" cy="4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E15E72F-8B84-61D2-8A8E-A8EEE571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5" y="4663052"/>
            <a:ext cx="2955647" cy="4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графическая вставка, круг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601EA4-4F97-4BF4-3D29-05AF3448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52" y="1061827"/>
            <a:ext cx="5476502" cy="1892584"/>
          </a:xfrm>
          <a:prstGeom prst="rect">
            <a:avLst/>
          </a:prstGeom>
        </p:spPr>
      </p:pic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3D255BC6-EBDD-01E9-ADCC-250CA974CA6E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D5165-9309-1E7D-4F09-B7537F6D4E44}"/>
              </a:ext>
            </a:extLst>
          </p:cNvPr>
          <p:cNvSpPr txBox="1"/>
          <p:nvPr/>
        </p:nvSpPr>
        <p:spPr>
          <a:xfrm>
            <a:off x="5311364" y="0"/>
            <a:ext cx="547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Текущий статус проекта</a:t>
            </a:r>
          </a:p>
        </p:txBody>
      </p:sp>
      <p:pic>
        <p:nvPicPr>
          <p:cNvPr id="36" name="Рисунок 35" descr="Линия со стрелкой: изгиб по часовой стрелке со сплошной заливкой">
            <a:extLst>
              <a:ext uri="{FF2B5EF4-FFF2-40B4-BE49-F238E27FC236}">
                <a16:creationId xmlns:a16="http://schemas.microsoft.com/office/drawing/2014/main" id="{78B23AD6-15C9-7A17-DAA8-B635B2EF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58764">
            <a:off x="7581228" y="533356"/>
            <a:ext cx="868795" cy="868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41FEE-9818-C7E1-C304-DF6725C6EE4A}"/>
              </a:ext>
            </a:extLst>
          </p:cNvPr>
          <p:cNvSpPr txBox="1"/>
          <p:nvPr/>
        </p:nvSpPr>
        <p:spPr>
          <a:xfrm>
            <a:off x="996968" y="2873352"/>
            <a:ext cx="72095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Сделано и уже работает:</a:t>
            </a:r>
            <a:br>
              <a:rPr lang="ru-RU" sz="3200" dirty="0"/>
            </a:br>
            <a:r>
              <a:rPr lang="ru-RU" sz="2800" dirty="0"/>
              <a:t>Полная реализация MVP в соответствии с ТЗ</a:t>
            </a:r>
          </a:p>
          <a:p>
            <a:endParaRPr lang="ru-RU" sz="2800" dirty="0"/>
          </a:p>
          <a:p>
            <a:r>
              <a:rPr lang="ru-RU" sz="3600" b="1" dirty="0"/>
              <a:t>Осталось до защиты:</a:t>
            </a:r>
            <a:br>
              <a:rPr lang="ru-RU" dirty="0"/>
            </a:br>
            <a:r>
              <a:rPr lang="ru-RU" sz="2800" dirty="0"/>
              <a:t>Добавление метрик</a:t>
            </a:r>
          </a:p>
          <a:p>
            <a:endParaRPr lang="ru-RU" sz="2800" dirty="0"/>
          </a:p>
          <a:p>
            <a:r>
              <a:rPr lang="ru-RU" sz="3200" b="1" dirty="0"/>
              <a:t>Блокеры:</a:t>
            </a:r>
            <a:br>
              <a:rPr lang="ru-RU" dirty="0"/>
            </a:br>
            <a:r>
              <a:rPr lang="ru-RU" sz="2800" dirty="0"/>
              <a:t>Нет критичных </a:t>
            </a:r>
            <a:r>
              <a:rPr lang="ru-RU" sz="2800" dirty="0" err="1"/>
              <a:t>блокеров</a:t>
            </a:r>
            <a:endParaRPr lang="ru-RU" sz="2800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F66F14-50E6-24A1-AD35-5CABA417F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44" y="2873352"/>
            <a:ext cx="609524" cy="6095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инструмент, гаечный ключ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E83E55-2911-0B13-3F4C-82F750DB9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57" y="4079672"/>
            <a:ext cx="921328" cy="921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A0E419-1B2E-E8F1-94A6-88A9FE6E8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44" y="559779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274</Words>
  <Application>Microsoft Office PowerPoint</Application>
  <PresentationFormat>Широкоэкранный</PresentationFormat>
  <Paragraphs>85</Paragraphs>
  <Slides>11</Slides>
  <Notes>11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1" baseType="lpstr">
      <vt:lpstr>Aptos Display (Заголовки)</vt:lpstr>
      <vt:lpstr>Arial</vt:lpstr>
      <vt:lpstr>Baloo Bhaijaan</vt:lpstr>
      <vt:lpstr>Baloo Da 2</vt:lpstr>
      <vt:lpstr>Calibri</vt:lpstr>
      <vt:lpstr>Calibri Light</vt:lpstr>
      <vt:lpstr>Century Gothic</vt:lpstr>
      <vt:lpstr>Comic Sans MS</vt:lpstr>
      <vt:lpstr>Courier New</vt:lpstr>
      <vt:lpstr>Тема Office 2013–2022</vt:lpstr>
      <vt:lpstr>PocketHealth</vt:lpstr>
      <vt:lpstr>Презентация PowerPoint</vt:lpstr>
      <vt:lpstr>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PocketHealth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2025-05-26T11:04:04Z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